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12"/>
  </p:notesMasterIdLst>
  <p:handoutMasterIdLst>
    <p:handoutMasterId r:id="rId13"/>
  </p:handoutMasterIdLst>
  <p:sldIdLst>
    <p:sldId id="332" r:id="rId5"/>
    <p:sldId id="337" r:id="rId6"/>
    <p:sldId id="339" r:id="rId7"/>
    <p:sldId id="340" r:id="rId8"/>
    <p:sldId id="341" r:id="rId9"/>
    <p:sldId id="343" r:id="rId10"/>
    <p:sldId id="34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D28E96-8F79-4FC2-8F89-73B13652BF95}" v="5" dt="2024-11-25T02:54:10.566"/>
  </p1510:revLst>
</p1510:revInfo>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59" d="100"/>
          <a:sy n="59" d="100"/>
        </p:scale>
        <p:origin x="244" y="5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ul Verma" userId="f3da6b3a-bf5d-439f-8321-9ee050eb87e6" providerId="ADAL" clId="{9CD28E96-8F79-4FC2-8F89-73B13652BF95}"/>
    <pc:docChg chg="custSel delSld modSld">
      <pc:chgData name="Parul Verma" userId="f3da6b3a-bf5d-439f-8321-9ee050eb87e6" providerId="ADAL" clId="{9CD28E96-8F79-4FC2-8F89-73B13652BF95}" dt="2024-11-25T02:54:35.681" v="19" actId="47"/>
      <pc:docMkLst>
        <pc:docMk/>
      </pc:docMkLst>
      <pc:sldChg chg="addSp delSp modSp mod setBg">
        <pc:chgData name="Parul Verma" userId="f3da6b3a-bf5d-439f-8321-9ee050eb87e6" providerId="ADAL" clId="{9CD28E96-8F79-4FC2-8F89-73B13652BF95}" dt="2024-11-25T02:54:26.709" v="17" actId="403"/>
        <pc:sldMkLst>
          <pc:docMk/>
          <pc:sldMk cId="2922288996" sldId="332"/>
        </pc:sldMkLst>
        <pc:spChg chg="del">
          <ac:chgData name="Parul Verma" userId="f3da6b3a-bf5d-439f-8321-9ee050eb87e6" providerId="ADAL" clId="{9CD28E96-8F79-4FC2-8F89-73B13652BF95}" dt="2024-11-25T02:54:06.355" v="4" actId="26606"/>
          <ac:spMkLst>
            <pc:docMk/>
            <pc:sldMk cId="2922288996" sldId="332"/>
            <ac:spMk id="3" creationId="{40E90F05-A717-588A-F961-0F2737E8C2DF}"/>
          </ac:spMkLst>
        </pc:spChg>
        <pc:spChg chg="mod">
          <ac:chgData name="Parul Verma" userId="f3da6b3a-bf5d-439f-8321-9ee050eb87e6" providerId="ADAL" clId="{9CD28E96-8F79-4FC2-8F89-73B13652BF95}" dt="2024-11-25T02:54:26.709" v="17" actId="403"/>
          <ac:spMkLst>
            <pc:docMk/>
            <pc:sldMk cId="2922288996" sldId="332"/>
            <ac:spMk id="4" creationId="{499D8326-B701-CBE8-39AA-6C700DA49CE4}"/>
          </ac:spMkLst>
        </pc:spChg>
        <pc:spChg chg="add">
          <ac:chgData name="Parul Verma" userId="f3da6b3a-bf5d-439f-8321-9ee050eb87e6" providerId="ADAL" clId="{9CD28E96-8F79-4FC2-8F89-73B13652BF95}" dt="2024-11-25T02:54:06.355" v="4" actId="26606"/>
          <ac:spMkLst>
            <pc:docMk/>
            <pc:sldMk cId="2922288996" sldId="332"/>
            <ac:spMk id="1037" creationId="{33E93247-6229-44AB-A550-739E971E690B}"/>
          </ac:spMkLst>
        </pc:spChg>
        <pc:picChg chg="add del">
          <ac:chgData name="Parul Verma" userId="f3da6b3a-bf5d-439f-8321-9ee050eb87e6" providerId="ADAL" clId="{9CD28E96-8F79-4FC2-8F89-73B13652BF95}" dt="2024-11-25T02:53:24.202" v="1" actId="478"/>
          <ac:picMkLst>
            <pc:docMk/>
            <pc:sldMk cId="2922288996" sldId="332"/>
            <ac:picMk id="1026" creationId="{86CBD19D-289C-ABA4-486A-A6FB5CAB39D0}"/>
          </ac:picMkLst>
        </pc:picChg>
        <pc:picChg chg="add mod">
          <ac:chgData name="Parul Verma" userId="f3da6b3a-bf5d-439f-8321-9ee050eb87e6" providerId="ADAL" clId="{9CD28E96-8F79-4FC2-8F89-73B13652BF95}" dt="2024-11-25T02:54:10.566" v="5" actId="14100"/>
          <ac:picMkLst>
            <pc:docMk/>
            <pc:sldMk cId="2922288996" sldId="332"/>
            <ac:picMk id="1028" creationId="{D9B07A18-5886-9EB4-1F32-A2C81B9C744E}"/>
          </ac:picMkLst>
        </pc:picChg>
        <pc:cxnChg chg="add">
          <ac:chgData name="Parul Verma" userId="f3da6b3a-bf5d-439f-8321-9ee050eb87e6" providerId="ADAL" clId="{9CD28E96-8F79-4FC2-8F89-73B13652BF95}" dt="2024-11-25T02:54:06.355" v="4" actId="26606"/>
          <ac:cxnSpMkLst>
            <pc:docMk/>
            <pc:sldMk cId="2922288996" sldId="332"/>
            <ac:cxnSpMk id="1033" creationId="{F64F9B95-9045-48D2-B9F3-2927E98F54AA}"/>
          </ac:cxnSpMkLst>
        </pc:cxnChg>
        <pc:cxnChg chg="add">
          <ac:chgData name="Parul Verma" userId="f3da6b3a-bf5d-439f-8321-9ee050eb87e6" providerId="ADAL" clId="{9CD28E96-8F79-4FC2-8F89-73B13652BF95}" dt="2024-11-25T02:54:06.355" v="4" actId="26606"/>
          <ac:cxnSpMkLst>
            <pc:docMk/>
            <pc:sldMk cId="2922288996" sldId="332"/>
            <ac:cxnSpMk id="1035" creationId="{085AA86F-6A4D-4BCB-A045-D992CDC2959B}"/>
          </ac:cxnSpMkLst>
        </pc:cxnChg>
        <pc:cxnChg chg="add">
          <ac:chgData name="Parul Verma" userId="f3da6b3a-bf5d-439f-8321-9ee050eb87e6" providerId="ADAL" clId="{9CD28E96-8F79-4FC2-8F89-73B13652BF95}" dt="2024-11-25T02:54:06.355" v="4" actId="26606"/>
          <ac:cxnSpMkLst>
            <pc:docMk/>
            <pc:sldMk cId="2922288996" sldId="332"/>
            <ac:cxnSpMk id="1039" creationId="{EE2E603F-4A95-4FE8-BB06-211DFD75DBEF}"/>
          </ac:cxnSpMkLst>
        </pc:cxnChg>
        <pc:cxnChg chg="add">
          <ac:chgData name="Parul Verma" userId="f3da6b3a-bf5d-439f-8321-9ee050eb87e6" providerId="ADAL" clId="{9CD28E96-8F79-4FC2-8F89-73B13652BF95}" dt="2024-11-25T02:54:06.355" v="4" actId="26606"/>
          <ac:cxnSpMkLst>
            <pc:docMk/>
            <pc:sldMk cId="2922288996" sldId="332"/>
            <ac:cxnSpMk id="1041" creationId="{A8E634B8-311A-4810-A5DB-7043D0280410}"/>
          </ac:cxnSpMkLst>
        </pc:cxnChg>
      </pc:sldChg>
      <pc:sldChg chg="del">
        <pc:chgData name="Parul Verma" userId="f3da6b3a-bf5d-439f-8321-9ee050eb87e6" providerId="ADAL" clId="{9CD28E96-8F79-4FC2-8F89-73B13652BF95}" dt="2024-11-25T02:54:32.632" v="18" actId="47"/>
        <pc:sldMkLst>
          <pc:docMk/>
          <pc:sldMk cId="3250560684" sldId="334"/>
        </pc:sldMkLst>
      </pc:sldChg>
      <pc:sldChg chg="del">
        <pc:chgData name="Parul Verma" userId="f3da6b3a-bf5d-439f-8321-9ee050eb87e6" providerId="ADAL" clId="{9CD28E96-8F79-4FC2-8F89-73B13652BF95}" dt="2024-11-25T02:54:35.681" v="19" actId="47"/>
        <pc:sldMkLst>
          <pc:docMk/>
          <pc:sldMk cId="1889560571" sldId="336"/>
        </pc:sldMkLst>
      </pc:sldChg>
      <pc:sldMasterChg chg="delSldLayout">
        <pc:chgData name="Parul Verma" userId="f3da6b3a-bf5d-439f-8321-9ee050eb87e6" providerId="ADAL" clId="{9CD28E96-8F79-4FC2-8F89-73B13652BF95}" dt="2024-11-25T02:54:35.681" v="19" actId="47"/>
        <pc:sldMasterMkLst>
          <pc:docMk/>
          <pc:sldMasterMk cId="2631801979" sldId="2147483706"/>
        </pc:sldMasterMkLst>
        <pc:sldLayoutChg chg="del">
          <pc:chgData name="Parul Verma" userId="f3da6b3a-bf5d-439f-8321-9ee050eb87e6" providerId="ADAL" clId="{9CD28E96-8F79-4FC2-8F89-73B13652BF95}" dt="2024-11-25T02:54:32.632" v="18" actId="47"/>
          <pc:sldLayoutMkLst>
            <pc:docMk/>
            <pc:sldMasterMk cId="2631801979" sldId="2147483706"/>
            <pc:sldLayoutMk cId="1049608032" sldId="2147483720"/>
          </pc:sldLayoutMkLst>
        </pc:sldLayoutChg>
        <pc:sldLayoutChg chg="del">
          <pc:chgData name="Parul Verma" userId="f3da6b3a-bf5d-439f-8321-9ee050eb87e6" providerId="ADAL" clId="{9CD28E96-8F79-4FC2-8F89-73B13652BF95}" dt="2024-11-25T02:54:35.681" v="19" actId="47"/>
          <pc:sldLayoutMkLst>
            <pc:docMk/>
            <pc:sldMasterMk cId="2631801979" sldId="2147483706"/>
            <pc:sldLayoutMk cId="419918120" sldId="214748372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11/25/2024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51628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68053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0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00087" y="985626"/>
            <a:ext cx="10703197" cy="1170978"/>
          </a:xfrm>
          <a:prstGeom prst="rect">
            <a:avLst/>
          </a:prstGeom>
        </p:spPr>
        <p:txBody>
          <a:bodyPr anchor="t">
            <a:normAutofit/>
          </a:bodyPr>
          <a:lstStyle>
            <a:lvl1pPr>
              <a:defRPr sz="3200"/>
            </a:lvl1pPr>
          </a:lstStyle>
          <a:p>
            <a:r>
              <a:rPr lang="en-US" dirty="0"/>
              <a:t>Click to add title</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700087" y="2244725"/>
            <a:ext cx="7060200"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8445209"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4" name="Straight Connector 3">
            <a:extLst>
              <a:ext uri="{FF2B5EF4-FFF2-40B4-BE49-F238E27FC236}">
                <a16:creationId xmlns:a16="http://schemas.microsoft.com/office/drawing/2014/main" id="{2E205FD8-58A9-6B91-010A-1870572FDC78}"/>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085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22" r:id="rId13"/>
    <p:sldLayoutId id="2147483724" r:id="rId14"/>
    <p:sldLayoutId id="2147483725" r:id="rId15"/>
    <p:sldLayoutId id="2147483726" r:id="rId16"/>
    <p:sldLayoutId id="2147483728" r:id="rId17"/>
    <p:sldLayoutId id="2147483730" r:id="rId18"/>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3" name="Straight Connector 103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a:xfrm>
            <a:off x="5633343" y="1137214"/>
            <a:ext cx="5804426" cy="4686639"/>
          </a:xfrm>
        </p:spPr>
        <p:txBody>
          <a:bodyPr vert="horz" lIns="91440" tIns="45720" rIns="91440" bIns="45720" rtlCol="0" anchor="t">
            <a:normAutofit fontScale="90000"/>
          </a:bodyPr>
          <a:lstStyle/>
          <a:p>
            <a:pPr>
              <a:lnSpc>
                <a:spcPct val="90000"/>
              </a:lnSpc>
            </a:pPr>
            <a:r>
              <a:rPr lang="en-US" sz="4400" i="0" dirty="0">
                <a:effectLst/>
              </a:rPr>
              <a:t>Real-Time Data Quality Assessment and Query Interface</a:t>
            </a:r>
            <a:br>
              <a:rPr lang="en-US" sz="2600" i="0" dirty="0">
                <a:effectLst/>
              </a:rPr>
            </a:br>
            <a:br>
              <a:rPr lang="en-US" sz="2600" i="0" dirty="0">
                <a:effectLst/>
              </a:rPr>
            </a:br>
            <a:br>
              <a:rPr lang="en-US" sz="2600" i="0" dirty="0">
                <a:effectLst/>
              </a:rPr>
            </a:br>
            <a:br>
              <a:rPr lang="en-US" sz="2600" i="0" dirty="0">
                <a:effectLst/>
              </a:rPr>
            </a:br>
            <a:br>
              <a:rPr lang="en-US" sz="2600" i="0" dirty="0">
                <a:effectLst/>
              </a:rPr>
            </a:br>
            <a:br>
              <a:rPr lang="en-US" sz="2600" i="0" dirty="0">
                <a:effectLst/>
              </a:rPr>
            </a:br>
            <a:br>
              <a:rPr lang="en-US" sz="2600" i="0" dirty="0">
                <a:effectLst/>
              </a:rPr>
            </a:br>
            <a:br>
              <a:rPr lang="en-US" sz="2600" i="0" dirty="0">
                <a:effectLst/>
              </a:rPr>
            </a:br>
            <a:br>
              <a:rPr lang="en-US" sz="2600" i="0" dirty="0">
                <a:effectLst/>
              </a:rPr>
            </a:br>
            <a:r>
              <a:rPr lang="en-US" sz="2600" i="0" dirty="0">
                <a:effectLst/>
              </a:rPr>
              <a:t>Parul Verma</a:t>
            </a:r>
            <a:br>
              <a:rPr lang="en-US" sz="2600" i="0" dirty="0">
                <a:effectLst/>
              </a:rPr>
            </a:br>
            <a:r>
              <a:rPr lang="en-US" sz="2600" i="0" dirty="0">
                <a:effectLst/>
              </a:rPr>
              <a:t>Nikhil Sethi</a:t>
            </a:r>
            <a:endParaRPr lang="en-US" sz="2600" dirty="0"/>
          </a:p>
        </p:txBody>
      </p:sp>
      <p:pic>
        <p:nvPicPr>
          <p:cNvPr id="1028" name="Picture 4" descr="Indian Institute of Technology [IIT] In Rajasthan - College Courses Details">
            <a:extLst>
              <a:ext uri="{FF2B5EF4-FFF2-40B4-BE49-F238E27FC236}">
                <a16:creationId xmlns:a16="http://schemas.microsoft.com/office/drawing/2014/main" id="{D9B07A18-5886-9EB4-1F32-A2C81B9C74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384" y="1171350"/>
            <a:ext cx="2757160" cy="2757160"/>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343"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A8E634B8-311A-4810-A5DB-7043D0280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343" y="61341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28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chine with a glowing glass cylinder&#10;&#10;Description automatically generated with medium confidence">
            <a:extLst>
              <a:ext uri="{FF2B5EF4-FFF2-40B4-BE49-F238E27FC236}">
                <a16:creationId xmlns:a16="http://schemas.microsoft.com/office/drawing/2014/main" id="{183441FD-6133-9F01-ED3D-5E1C11F1E9ED}"/>
              </a:ext>
            </a:extLst>
          </p:cNvPr>
          <p:cNvPicPr>
            <a:picLocks noChangeAspect="1"/>
          </p:cNvPicPr>
          <p:nvPr/>
        </p:nvPicPr>
        <p:blipFill>
          <a:blip r:embed="rId3"/>
          <a:srcRect l="21937" r="16890" b="1"/>
          <a:stretch/>
        </p:blipFill>
        <p:spPr>
          <a:xfrm>
            <a:off x="20" y="-17929"/>
            <a:ext cx="4206220" cy="6875929"/>
          </a:xfrm>
          <a:prstGeom prst="rect">
            <a:avLst/>
          </a:prstGeom>
        </p:spPr>
      </p:pic>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4000"/>
              <a:t>Problem Statement</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a:xfrm>
            <a:off x="4866968" y="2221992"/>
            <a:ext cx="6627924" cy="3739896"/>
          </a:xfrm>
        </p:spPr>
        <p:txBody>
          <a:bodyPr vert="horz" lIns="91440" tIns="45720" rIns="91440" bIns="45720" rtlCol="0">
            <a:normAutofit/>
          </a:bodyPr>
          <a:lstStyle/>
          <a:p>
            <a:r>
              <a:rPr lang="en-US"/>
              <a:t> This project focuses on building a robust AI-based system that takes structured data (CSV files) as input, automatically detects and removes anomalies (e.g., null values), and allows users to query the cleaned data using natural language prompts. The system will integrate LangChain API to leverage the power of GPT-3.5 for querying and providing meaningful insights from the data.</a:t>
            </a: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a:t>
            </a:fld>
            <a:endParaRPr lang="en-US" sz="1800"/>
          </a:p>
        </p:txBody>
      </p:sp>
      <p:cxnSp>
        <p:nvCxnSpPr>
          <p:cNvPr id="17" name="Straight Connector 16">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30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oster of a computer and data processing&#10;&#10;Description automatically generated">
            <a:extLst>
              <a:ext uri="{FF2B5EF4-FFF2-40B4-BE49-F238E27FC236}">
                <a16:creationId xmlns:a16="http://schemas.microsoft.com/office/drawing/2014/main" id="{B9F64244-D574-6DDA-BAD8-90F909FFCE25}"/>
              </a:ext>
            </a:extLst>
          </p:cNvPr>
          <p:cNvPicPr>
            <a:picLocks noGrp="1" noChangeAspect="1"/>
          </p:cNvPicPr>
          <p:nvPr>
            <p:ph sz="quarter" idx="11"/>
          </p:nvPr>
        </p:nvPicPr>
        <p:blipFill>
          <a:blip r:embed="rId3"/>
          <a:srcRect l="6759"/>
          <a:stretch/>
        </p:blipFill>
        <p:spPr>
          <a:xfrm>
            <a:off x="6420752" y="731520"/>
            <a:ext cx="5055865" cy="5422392"/>
          </a:xfrm>
          <a:prstGeom prst="rect">
            <a:avLst/>
          </a:prstGeom>
        </p:spPr>
      </p:pic>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04088" y="914400"/>
            <a:ext cx="5195889" cy="1316736"/>
          </a:xfrm>
        </p:spPr>
        <p:txBody>
          <a:bodyPr vert="horz" lIns="91440" tIns="45720" rIns="91440" bIns="45720" rtlCol="0" anchor="t">
            <a:normAutofit/>
          </a:bodyPr>
          <a:lstStyle/>
          <a:p>
            <a:r>
              <a:rPr lang="en-PH" sz="3600" dirty="0">
                <a:effectLst/>
                <a:latin typeface="Aptos" panose="020B0004020202020204" pitchFamily="34" charset="0"/>
                <a:ea typeface="Aptos" panose="020B0004020202020204" pitchFamily="34" charset="0"/>
                <a:cs typeface="Times New Roman" panose="02020603050405020304" pitchFamily="18" charset="0"/>
              </a:rPr>
              <a:t>Technical Overview</a:t>
            </a:r>
            <a:endParaRPr lang="en-US" sz="3600" dirty="0"/>
          </a:p>
        </p:txBody>
      </p:sp>
      <p:sp>
        <p:nvSpPr>
          <p:cNvPr id="4" name="Content Placeholder 3">
            <a:extLst>
              <a:ext uri="{FF2B5EF4-FFF2-40B4-BE49-F238E27FC236}">
                <a16:creationId xmlns:a16="http://schemas.microsoft.com/office/drawing/2014/main" id="{85DD9D89-0B97-5577-308E-9F320E5DC495}"/>
              </a:ext>
            </a:extLst>
          </p:cNvPr>
          <p:cNvSpPr>
            <a:spLocks noGrp="1"/>
          </p:cNvSpPr>
          <p:nvPr>
            <p:ph sz="quarter" idx="10"/>
          </p:nvPr>
        </p:nvSpPr>
        <p:spPr>
          <a:xfrm>
            <a:off x="704088" y="2231136"/>
            <a:ext cx="5195889" cy="3931920"/>
          </a:xfrm>
        </p:spPr>
        <p:txBody>
          <a:bodyPr vert="horz" lIns="91440" tIns="45720" rIns="91440" bIns="45720" rtlCol="0">
            <a:normAutofit/>
          </a:bodyPr>
          <a:lstStyle/>
          <a:p>
            <a:r>
              <a:rPr lang="en-US" b="1"/>
              <a:t>Frontend:</a:t>
            </a:r>
            <a:r>
              <a:rPr lang="en-US"/>
              <a:t> Streamlit</a:t>
            </a:r>
          </a:p>
          <a:p>
            <a:r>
              <a:rPr lang="en-US" b="1"/>
              <a:t>Backend:</a:t>
            </a:r>
            <a:endParaRPr lang="en-US"/>
          </a:p>
          <a:p>
            <a:pPr marL="742950" lvl="1"/>
            <a:r>
              <a:rPr lang="en-US" b="1"/>
              <a:t>LangChain API</a:t>
            </a:r>
            <a:r>
              <a:rPr lang="en-US"/>
              <a:t> for prompt handling.</a:t>
            </a:r>
          </a:p>
          <a:p>
            <a:pPr marL="742950" lvl="1"/>
            <a:r>
              <a:rPr lang="en-US" b="1"/>
              <a:t>GPT-3.5</a:t>
            </a:r>
            <a:r>
              <a:rPr lang="en-US"/>
              <a:t> for natural language understanding and querying.</a:t>
            </a:r>
          </a:p>
          <a:p>
            <a:pPr marL="742950" lvl="1"/>
            <a:r>
              <a:rPr lang="en-US" b="1"/>
              <a:t>Python</a:t>
            </a:r>
            <a:r>
              <a:rPr lang="en-US"/>
              <a:t> for data processing (using Pandas for CSVfile handling).</a:t>
            </a:r>
          </a:p>
          <a:p>
            <a:pPr marL="742950" lvl="1"/>
            <a:r>
              <a:rPr lang="en-US" b="1"/>
              <a:t>Data Cleaning Libraries:</a:t>
            </a:r>
            <a:r>
              <a:rPr lang="en-US"/>
              <a:t> Pandas or custom scripts for detecting and removing anomalies.</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3</a:t>
            </a:fld>
            <a:endParaRPr lang="en-US" sz="1800"/>
          </a:p>
        </p:txBody>
      </p:sp>
      <p:cxnSp>
        <p:nvCxnSpPr>
          <p:cNvPr id="16" name="Straight Connector 15">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19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computer system&#10;&#10;Description automatically generated with medium confidence">
            <a:extLst>
              <a:ext uri="{FF2B5EF4-FFF2-40B4-BE49-F238E27FC236}">
                <a16:creationId xmlns:a16="http://schemas.microsoft.com/office/drawing/2014/main" id="{B54669FD-530E-0C45-4E2C-FEA4466F2CC2}"/>
              </a:ext>
            </a:extLst>
          </p:cNvPr>
          <p:cNvPicPr>
            <a:picLocks noGrp="1" noChangeAspect="1"/>
          </p:cNvPicPr>
          <p:nvPr>
            <p:ph sz="quarter" idx="10"/>
          </p:nvPr>
        </p:nvPicPr>
        <p:blipFill>
          <a:blip r:embed="rId3"/>
          <a:srcRect r="6760"/>
          <a:stretch/>
        </p:blipFill>
        <p:spPr>
          <a:xfrm>
            <a:off x="6420752" y="731520"/>
            <a:ext cx="5055865" cy="5422392"/>
          </a:xfrm>
          <a:prstGeom prst="rect">
            <a:avLst/>
          </a:prstGeom>
        </p:spPr>
      </p:pic>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a:xfrm>
            <a:off x="704088" y="914400"/>
            <a:ext cx="5195889" cy="1316736"/>
          </a:xfrm>
        </p:spPr>
        <p:txBody>
          <a:bodyPr vert="horz" lIns="91440" tIns="45720" rIns="91440" bIns="45720" rtlCol="0" anchor="t">
            <a:normAutofit/>
          </a:bodyPr>
          <a:lstStyle/>
          <a:p>
            <a:r>
              <a:rPr lang="en-US" sz="4000"/>
              <a:t>Work Flow</a:t>
            </a:r>
          </a:p>
        </p:txBody>
      </p:sp>
      <p:sp>
        <p:nvSpPr>
          <p:cNvPr id="13" name="Content Placeholder 12">
            <a:extLst>
              <a:ext uri="{FF2B5EF4-FFF2-40B4-BE49-F238E27FC236}">
                <a16:creationId xmlns:a16="http://schemas.microsoft.com/office/drawing/2014/main" id="{2EBEEF04-935C-A06F-62F6-BCFF0B291A24}"/>
              </a:ext>
            </a:extLst>
          </p:cNvPr>
          <p:cNvSpPr>
            <a:spLocks noGrp="1"/>
          </p:cNvSpPr>
          <p:nvPr>
            <p:ph sz="quarter" idx="11"/>
          </p:nvPr>
        </p:nvSpPr>
        <p:spPr>
          <a:xfrm>
            <a:off x="704088" y="2231136"/>
            <a:ext cx="5195889" cy="3931920"/>
          </a:xfrm>
        </p:spPr>
        <p:txBody>
          <a:bodyPr vert="horz" lIns="91440" tIns="45720" rIns="91440" bIns="45720" rtlCol="0">
            <a:normAutofit/>
          </a:bodyPr>
          <a:lstStyle/>
          <a:p>
            <a:pPr marL="742950" lvl="1">
              <a:lnSpc>
                <a:spcPct val="100000"/>
              </a:lnSpc>
              <a:spcAft>
                <a:spcPts val="800"/>
              </a:spcAft>
              <a:tabLst>
                <a:tab pos="914400" algn="l"/>
              </a:tabLst>
            </a:pPr>
            <a:r>
              <a:rPr lang="en-US" sz="1500" b="1">
                <a:effectLst/>
              </a:rPr>
              <a:t>Data Ingestion:</a:t>
            </a:r>
            <a:r>
              <a:rPr lang="en-US" sz="1500">
                <a:effectLst/>
              </a:rPr>
              <a:t>  Ability to input CSV </a:t>
            </a:r>
            <a:r>
              <a:rPr lang="en-US" sz="1500"/>
              <a:t>Filee</a:t>
            </a:r>
            <a:br>
              <a:rPr lang="en-US" sz="1500">
                <a:effectLst/>
              </a:rPr>
            </a:br>
            <a:endParaRPr lang="en-US" sz="1500">
              <a:effectLst/>
            </a:endParaRPr>
          </a:p>
          <a:p>
            <a:pPr marL="742950" lvl="1">
              <a:lnSpc>
                <a:spcPct val="100000"/>
              </a:lnSpc>
              <a:spcAft>
                <a:spcPts val="800"/>
              </a:spcAft>
              <a:tabLst>
                <a:tab pos="914400" algn="l"/>
              </a:tabLst>
            </a:pPr>
            <a:r>
              <a:rPr lang="en-US" sz="1500" b="1"/>
              <a:t>Anomaly Detection and Cleaning:</a:t>
            </a:r>
            <a:r>
              <a:rPr lang="en-US" sz="1500"/>
              <a:t> The system will automatically detect missing or erroneous data and remove or rectify anomalies such as:</a:t>
            </a:r>
          </a:p>
          <a:p>
            <a:pPr lvl="1">
              <a:lnSpc>
                <a:spcPct val="100000"/>
              </a:lnSpc>
              <a:spcAft>
                <a:spcPts val="800"/>
              </a:spcAft>
              <a:tabLst>
                <a:tab pos="914400" algn="l"/>
              </a:tabLst>
            </a:pPr>
            <a:r>
              <a:rPr lang="en-US" sz="1500"/>
              <a:t>Null values</a:t>
            </a:r>
          </a:p>
          <a:p>
            <a:pPr lvl="1">
              <a:lnSpc>
                <a:spcPct val="100000"/>
              </a:lnSpc>
              <a:spcAft>
                <a:spcPts val="800"/>
              </a:spcAft>
              <a:tabLst>
                <a:tab pos="914400" algn="l"/>
              </a:tabLst>
            </a:pPr>
            <a:r>
              <a:rPr lang="en-US" sz="1500"/>
              <a:t>Inconsistent formats</a:t>
            </a:r>
          </a:p>
          <a:p>
            <a:pPr lvl="1">
              <a:lnSpc>
                <a:spcPct val="100000"/>
              </a:lnSpc>
              <a:spcAft>
                <a:spcPts val="800"/>
              </a:spcAft>
              <a:tabLst>
                <a:tab pos="914400" algn="l"/>
              </a:tabLst>
            </a:pPr>
            <a:r>
              <a:rPr lang="en-US" sz="1500"/>
              <a:t>Outliers (optional for numeric data)</a:t>
            </a:r>
          </a:p>
          <a:p>
            <a:pPr lvl="1">
              <a:lnSpc>
                <a:spcPct val="100000"/>
              </a:lnSpc>
              <a:spcAft>
                <a:spcPts val="800"/>
              </a:spcAft>
              <a:tabLst>
                <a:tab pos="914400" algn="l"/>
              </a:tabLst>
            </a:pPr>
            <a:r>
              <a:rPr lang="en-US" sz="1500" b="1"/>
              <a:t>Prompt-based Querying:</a:t>
            </a:r>
            <a:r>
              <a:rPr lang="en-US" sz="1500"/>
              <a:t> Users will interact with the cleaned data    using natural language queries, powered by GPT-3.5 via the LangChain API.</a:t>
            </a:r>
            <a:r>
              <a:rPr lang="en-US" sz="1500">
                <a:effectLst/>
              </a:rPr>
              <a:t>.</a:t>
            </a:r>
          </a:p>
          <a:p>
            <a:pPr marL="457200" lvl="1">
              <a:lnSpc>
                <a:spcPct val="100000"/>
              </a:lnSpc>
              <a:spcAft>
                <a:spcPts val="800"/>
              </a:spcAft>
              <a:tabLst>
                <a:tab pos="914400" algn="l"/>
              </a:tabLst>
            </a:pPr>
            <a:r>
              <a:rPr lang="en-US" sz="1500"/>
              <a:t>4. </a:t>
            </a:r>
            <a:r>
              <a:rPr lang="en-US" sz="1500" b="1"/>
              <a:t>Conversational Querying:</a:t>
            </a:r>
            <a:r>
              <a:rPr lang="en-US" sz="1500"/>
              <a:t> Enable follow-up questions, contextual understanding, and complex queries to generate valuable insights.</a:t>
            </a:r>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4</a:t>
            </a:fld>
            <a:endParaRPr lang="en-US" sz="1800"/>
          </a:p>
        </p:txBody>
      </p:sp>
      <p:cxnSp>
        <p:nvCxnSpPr>
          <p:cNvPr id="24" name="Straight Connector 23">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23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oster of a diagram of a company&#10;&#10;Description automatically generated with medium confidence">
            <a:extLst>
              <a:ext uri="{FF2B5EF4-FFF2-40B4-BE49-F238E27FC236}">
                <a16:creationId xmlns:a16="http://schemas.microsoft.com/office/drawing/2014/main" id="{BFDBA6E0-60C8-4854-3427-24C5CC7D74A0}"/>
              </a:ext>
            </a:extLst>
          </p:cNvPr>
          <p:cNvPicPr>
            <a:picLocks noChangeAspect="1"/>
          </p:cNvPicPr>
          <p:nvPr/>
        </p:nvPicPr>
        <p:blipFill>
          <a:blip r:embed="rId3"/>
          <a:srcRect r="1" b="1739"/>
          <a:stretch/>
        </p:blipFill>
        <p:spPr>
          <a:xfrm>
            <a:off x="804673" y="3044952"/>
            <a:ext cx="3024378" cy="2971800"/>
          </a:xfrm>
          <a:prstGeom prst="rect">
            <a:avLst/>
          </a:prstGeom>
        </p:spPr>
      </p:pic>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04087" y="914400"/>
            <a:ext cx="3095616" cy="1928741"/>
          </a:xfrm>
        </p:spPr>
        <p:txBody>
          <a:bodyPr vert="horz" lIns="91440" tIns="45720" rIns="91440" bIns="45720" rtlCol="0" anchor="t">
            <a:normAutofit/>
          </a:bodyPr>
          <a:lstStyle/>
          <a:p>
            <a:r>
              <a:rPr lang="en-US" sz="3700"/>
              <a:t>Results and Expected Impact</a:t>
            </a:r>
          </a:p>
        </p:txBody>
      </p:sp>
      <p:sp>
        <p:nvSpPr>
          <p:cNvPr id="44"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4274820" y="968377"/>
            <a:ext cx="7201797" cy="5006436"/>
          </a:xfrm>
        </p:spPr>
        <p:txBody>
          <a:bodyPr vert="horz" lIns="91440" tIns="45720" rIns="91440" bIns="45720" rtlCol="0">
            <a:normAutofit/>
          </a:bodyPr>
          <a:lstStyle/>
          <a:p>
            <a:pPr>
              <a:lnSpc>
                <a:spcPct val="100000"/>
              </a:lnSpc>
            </a:pPr>
            <a:r>
              <a:rPr lang="en-US" sz="1500" b="1"/>
              <a:t>Demonstrated Results (or Expected Results):</a:t>
            </a:r>
            <a:endParaRPr lang="en-US" sz="1500"/>
          </a:p>
          <a:p>
            <a:pPr marL="742950" lvl="1">
              <a:lnSpc>
                <a:spcPct val="100000"/>
              </a:lnSpc>
            </a:pPr>
            <a:r>
              <a:rPr lang="en-US" sz="1500"/>
              <a:t>Anomaly-free datasets, cleaned automatically (handling null values, outliers, etc.)</a:t>
            </a:r>
          </a:p>
          <a:p>
            <a:pPr marL="742950" lvl="1">
              <a:lnSpc>
                <a:spcPct val="100000"/>
              </a:lnSpc>
            </a:pPr>
            <a:r>
              <a:rPr lang="en-US" sz="1500"/>
              <a:t>Accurate and relevant responses to natural language queries using GPT-3.5</a:t>
            </a:r>
          </a:p>
          <a:p>
            <a:pPr marL="742950" lvl="1">
              <a:lnSpc>
                <a:spcPct val="100000"/>
              </a:lnSpc>
            </a:pPr>
            <a:r>
              <a:rPr lang="en-US" sz="1500"/>
              <a:t>Simple, user-friendly querying without the need for technical knowledge like SQL</a:t>
            </a:r>
          </a:p>
          <a:p>
            <a:pPr>
              <a:lnSpc>
                <a:spcPct val="100000"/>
              </a:lnSpc>
            </a:pPr>
            <a:r>
              <a:rPr lang="en-US" sz="1500" b="1"/>
              <a:t>Potential Impact:</a:t>
            </a:r>
            <a:endParaRPr lang="en-US" sz="1500"/>
          </a:p>
          <a:p>
            <a:pPr marL="742950" lvl="1">
              <a:lnSpc>
                <a:spcPct val="100000"/>
              </a:lnSpc>
            </a:pPr>
            <a:r>
              <a:rPr lang="en-US" sz="1500" b="1"/>
              <a:t>Increased Accessibility:</a:t>
            </a:r>
            <a:r>
              <a:rPr lang="en-US" sz="1500"/>
              <a:t> Enables non-technical users to interact with data effortlessly through prompts</a:t>
            </a:r>
          </a:p>
          <a:p>
            <a:pPr marL="742950" lvl="1">
              <a:lnSpc>
                <a:spcPct val="100000"/>
              </a:lnSpc>
            </a:pPr>
            <a:r>
              <a:rPr lang="en-US" sz="1500" b="1"/>
              <a:t>Faster Insights:</a:t>
            </a:r>
            <a:r>
              <a:rPr lang="en-US" sz="1500"/>
              <a:t> Reduces time spent on manual data cleaning and SQL writing, providing faster access to critical insights</a:t>
            </a:r>
          </a:p>
          <a:p>
            <a:pPr marL="742950" lvl="1">
              <a:lnSpc>
                <a:spcPct val="100000"/>
              </a:lnSpc>
            </a:pPr>
            <a:r>
              <a:rPr lang="en-US" sz="1500" b="1"/>
              <a:t>Broader Application:</a:t>
            </a:r>
            <a:r>
              <a:rPr lang="en-US" sz="1500"/>
              <a:t> Applicable across industries (e.g., finance, retail, healthcare) where non-technical staff need data analysis capabilities</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5</a:t>
            </a:fld>
            <a:endParaRPr lang="en-US" sz="1800"/>
          </a:p>
        </p:txBody>
      </p:sp>
      <p:cxnSp>
        <p:nvCxnSpPr>
          <p:cNvPr id="38" name="Straight Connector 3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1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around a table&#10;&#10;Description automatically generated">
            <a:extLst>
              <a:ext uri="{FF2B5EF4-FFF2-40B4-BE49-F238E27FC236}">
                <a16:creationId xmlns:a16="http://schemas.microsoft.com/office/drawing/2014/main" id="{B26F2AC3-6973-BA98-5FAE-90D7AABB4D1F}"/>
              </a:ext>
            </a:extLst>
          </p:cNvPr>
          <p:cNvPicPr>
            <a:picLocks noGrp="1" noChangeAspect="1"/>
          </p:cNvPicPr>
          <p:nvPr>
            <p:ph sz="quarter" idx="10"/>
          </p:nvPr>
        </p:nvPicPr>
        <p:blipFill>
          <a:blip r:embed="rId3"/>
          <a:srcRect t="1738" r="1" b="1"/>
          <a:stretch/>
        </p:blipFill>
        <p:spPr>
          <a:xfrm>
            <a:off x="804673" y="3044952"/>
            <a:ext cx="3024378" cy="2971800"/>
          </a:xfrm>
          <a:prstGeom prst="rect">
            <a:avLst/>
          </a:prstGeom>
        </p:spPr>
      </p:pic>
      <p:sp>
        <p:nvSpPr>
          <p:cNvPr id="4" name="Title 3">
            <a:extLst>
              <a:ext uri="{FF2B5EF4-FFF2-40B4-BE49-F238E27FC236}">
                <a16:creationId xmlns:a16="http://schemas.microsoft.com/office/drawing/2014/main" id="{C46BAA7C-C2CE-0767-7E65-A8446CAB4BE5}"/>
              </a:ext>
            </a:extLst>
          </p:cNvPr>
          <p:cNvSpPr>
            <a:spLocks noGrp="1"/>
          </p:cNvSpPr>
          <p:nvPr>
            <p:ph type="title"/>
          </p:nvPr>
        </p:nvSpPr>
        <p:spPr>
          <a:xfrm>
            <a:off x="704087" y="914400"/>
            <a:ext cx="3095616" cy="1928741"/>
          </a:xfrm>
        </p:spPr>
        <p:txBody>
          <a:bodyPr vert="horz" lIns="91440" tIns="45720" rIns="91440" bIns="45720" rtlCol="0" anchor="t">
            <a:normAutofit/>
          </a:bodyPr>
          <a:lstStyle/>
          <a:p>
            <a:r>
              <a:rPr lang="en-US" sz="3400"/>
              <a:t>Future Enhancement</a:t>
            </a:r>
          </a:p>
        </p:txBody>
      </p:sp>
      <p:sp>
        <p:nvSpPr>
          <p:cNvPr id="3" name="Content Placeholder 2">
            <a:extLst>
              <a:ext uri="{FF2B5EF4-FFF2-40B4-BE49-F238E27FC236}">
                <a16:creationId xmlns:a16="http://schemas.microsoft.com/office/drawing/2014/main" id="{B9EB5C53-861F-AFC8-A7EB-AB6D6CEDE550}"/>
              </a:ext>
            </a:extLst>
          </p:cNvPr>
          <p:cNvSpPr>
            <a:spLocks noGrp="1"/>
          </p:cNvSpPr>
          <p:nvPr>
            <p:ph sz="quarter" idx="11"/>
          </p:nvPr>
        </p:nvSpPr>
        <p:spPr>
          <a:xfrm>
            <a:off x="4274820" y="968377"/>
            <a:ext cx="7201797" cy="5006436"/>
          </a:xfrm>
        </p:spPr>
        <p:txBody>
          <a:bodyPr vert="horz" lIns="91440" tIns="45720" rIns="91440" bIns="45720" rtlCol="0">
            <a:normAutofit/>
          </a:bodyPr>
          <a:lstStyle/>
          <a:p>
            <a:pPr>
              <a:lnSpc>
                <a:spcPct val="100000"/>
              </a:lnSpc>
            </a:pPr>
            <a:r>
              <a:rPr lang="en-US" sz="1400" b="1"/>
              <a:t>Advanced Anomaly Detection:</a:t>
            </a:r>
            <a:endParaRPr lang="en-US" sz="1400"/>
          </a:p>
          <a:p>
            <a:pPr marL="742950" lvl="1">
              <a:lnSpc>
                <a:spcPct val="100000"/>
              </a:lnSpc>
            </a:pPr>
            <a:r>
              <a:rPr lang="en-US" sz="1400"/>
              <a:t>Implement more sophisticated methods for detecting outliers and anomalies beyond null handling.</a:t>
            </a:r>
          </a:p>
          <a:p>
            <a:pPr>
              <a:lnSpc>
                <a:spcPct val="100000"/>
              </a:lnSpc>
            </a:pPr>
            <a:r>
              <a:rPr lang="en-US" sz="1400" b="1"/>
              <a:t>Multi-turn Conversations:</a:t>
            </a:r>
            <a:endParaRPr lang="en-US" sz="1400"/>
          </a:p>
          <a:p>
            <a:pPr marL="742950" lvl="1">
              <a:lnSpc>
                <a:spcPct val="100000"/>
              </a:lnSpc>
            </a:pPr>
            <a:r>
              <a:rPr lang="en-US" sz="1400"/>
              <a:t>Enable more complex, multi-step queries for deeper insights and context-aware interactions.</a:t>
            </a:r>
          </a:p>
          <a:p>
            <a:pPr>
              <a:lnSpc>
                <a:spcPct val="100000"/>
              </a:lnSpc>
            </a:pPr>
            <a:r>
              <a:rPr lang="en-US" sz="1400" b="1"/>
              <a:t>Real-time Data Support:</a:t>
            </a:r>
            <a:endParaRPr lang="en-US" sz="1400"/>
          </a:p>
          <a:p>
            <a:pPr marL="742950" lvl="1">
              <a:lnSpc>
                <a:spcPct val="100000"/>
              </a:lnSpc>
            </a:pPr>
            <a:r>
              <a:rPr lang="en-US" sz="1400"/>
              <a:t>Expand the system to handle streaming data or real-time data sources for dynamic querying.</a:t>
            </a:r>
          </a:p>
          <a:p>
            <a:pPr>
              <a:lnSpc>
                <a:spcPct val="100000"/>
              </a:lnSpc>
            </a:pPr>
            <a:r>
              <a:rPr lang="en-US" sz="1400" b="1"/>
              <a:t>User-friendly UI/UX:</a:t>
            </a:r>
            <a:endParaRPr lang="en-US" sz="1400"/>
          </a:p>
          <a:p>
            <a:pPr marL="742950" lvl="1">
              <a:lnSpc>
                <a:spcPct val="100000"/>
              </a:lnSpc>
            </a:pPr>
            <a:r>
              <a:rPr lang="en-US" sz="1400"/>
              <a:t>Develop a user-friendly interface to broaden accessibility, making the system easy to use for all.</a:t>
            </a:r>
          </a:p>
          <a:p>
            <a:pPr>
              <a:lnSpc>
                <a:spcPct val="100000"/>
              </a:lnSpc>
            </a:pPr>
            <a:r>
              <a:rPr lang="en-US" sz="1400" b="1"/>
              <a:t>Database Integration:</a:t>
            </a:r>
            <a:endParaRPr lang="en-US" sz="1400"/>
          </a:p>
          <a:p>
            <a:pPr marL="742950" lvl="1">
              <a:lnSpc>
                <a:spcPct val="100000"/>
              </a:lnSpc>
            </a:pPr>
            <a:r>
              <a:rPr lang="en-US" sz="1400"/>
              <a:t>Integrate with databases for persistent storage and querying, allowing for larger datasets and continuous updates.</a:t>
            </a:r>
          </a:p>
        </p:txBody>
      </p:sp>
      <p:sp>
        <p:nvSpPr>
          <p:cNvPr id="5" name="Slide Number Placeholder 4">
            <a:extLst>
              <a:ext uri="{FF2B5EF4-FFF2-40B4-BE49-F238E27FC236}">
                <a16:creationId xmlns:a16="http://schemas.microsoft.com/office/drawing/2014/main" id="{564E7476-5623-B049-A438-FC057ABDB8B7}"/>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6</a:t>
            </a:fld>
            <a:endParaRPr lang="en-US" sz="1800"/>
          </a:p>
        </p:txBody>
      </p:sp>
      <p:cxnSp>
        <p:nvCxnSpPr>
          <p:cNvPr id="17" name="Straight Connector 1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197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20" name="Straight Connector 1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a:xfrm>
            <a:off x="702129" y="914760"/>
            <a:ext cx="3678485" cy="3543764"/>
          </a:xfrm>
        </p:spPr>
        <p:txBody>
          <a:bodyPr vert="horz" lIns="91440" tIns="45720" rIns="91440" bIns="45720" rtlCol="0" anchor="t">
            <a:normAutofit/>
          </a:bodyPr>
          <a:lstStyle/>
          <a:p>
            <a:r>
              <a:rPr lang="en-US" sz="400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4773168" y="993228"/>
            <a:ext cx="6720840" cy="4935981"/>
          </a:xfrm>
        </p:spPr>
        <p:txBody>
          <a:bodyPr vert="horz" lIns="91440" tIns="45720" rIns="91440" bIns="45720" rtlCol="0">
            <a:normAutofit/>
          </a:bodyPr>
          <a:lstStyle/>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r>
              <a:rPr lang="en-US" dirty="0"/>
              <a:t>Parul Verma (M22AI1008)</a:t>
            </a:r>
          </a:p>
          <a:p>
            <a:pPr indent="-228600">
              <a:spcAft>
                <a:spcPts val="600"/>
              </a:spcAft>
              <a:buFont typeface="Arial" panose="020B0604020202020204" pitchFamily="34" charset="0"/>
              <a:buChar char="•"/>
            </a:pPr>
            <a:r>
              <a:rPr lang="en-US" dirty="0"/>
              <a:t>Nikhil Sethi  (M22AI1006)</a:t>
            </a:r>
          </a:p>
        </p:txBody>
      </p:sp>
    </p:spTree>
    <p:extLst>
      <p:ext uri="{BB962C8B-B14F-4D97-AF65-F5344CB8AC3E}">
        <p14:creationId xmlns:p14="http://schemas.microsoft.com/office/powerpoint/2010/main" val="171689636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B916DD8-9028-41F0-AB19-FE384D2009A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{A9A608A8-6668-4F68-BC18-A57374BA2B55}tf67498733_win32</Template>
  <TotalTime>44</TotalTime>
  <Words>452</Words>
  <Application>Microsoft Office PowerPoint</Application>
  <PresentationFormat>Widescreen</PresentationFormat>
  <Paragraphs>61</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Calisto MT</vt:lpstr>
      <vt:lpstr>Univers Condensed</vt:lpstr>
      <vt:lpstr>ChronicleVTI</vt:lpstr>
      <vt:lpstr>Real-Time Data Quality Assessment and Query Interface         Parul Verma Nikhil Sethi</vt:lpstr>
      <vt:lpstr>Problem Statement</vt:lpstr>
      <vt:lpstr>Technical Overview</vt:lpstr>
      <vt:lpstr>Work Flow</vt:lpstr>
      <vt:lpstr>Results and Expected Impact</vt:lpstr>
      <vt:lpstr>Future Enhancement</vt:lpstr>
      <vt:lpstr>Thank you</vt:lpstr>
    </vt:vector>
  </TitlesOfParts>
  <Company>dentsu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Parul Verma</dc:creator>
  <cp:lastModifiedBy>Parul Verma</cp:lastModifiedBy>
  <cp:revision>1</cp:revision>
  <dcterms:created xsi:type="dcterms:W3CDTF">2024-11-25T02:09:51Z</dcterms:created>
  <dcterms:modified xsi:type="dcterms:W3CDTF">2024-11-25T02:54:41Z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